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64" r:id="rId7"/>
    <p:sldId id="265" r:id="rId8"/>
    <p:sldId id="258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80" r:id="rId18"/>
    <p:sldId id="274" r:id="rId19"/>
    <p:sldId id="275" r:id="rId20"/>
    <p:sldId id="276" r:id="rId21"/>
    <p:sldId id="277" r:id="rId22"/>
    <p:sldId id="278" r:id="rId23"/>
    <p:sldId id="279" r:id="rId24"/>
    <p:sldId id="26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5" d="100"/>
          <a:sy n="95" d="100"/>
        </p:scale>
        <p:origin x="67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Booking_ID: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E40970FA-9468-4353-8343-FE5E2BEBB8B0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 unique identifier for each hotel reservation.</a:t>
          </a:r>
        </a:p>
      </dgm:t>
    </dgm:pt>
    <dgm:pt modelId="{85FA6A33-9FA9-4134-A6A3-A5D4748A1779}" type="parTrans" cxnId="{A316347C-9D1A-43C6-BE2B-DC184440E1C9}">
      <dgm:prSet/>
      <dgm:spPr/>
      <dgm:t>
        <a:bodyPr/>
        <a:lstStyle/>
        <a:p>
          <a:endParaRPr lang="en-US"/>
        </a:p>
      </dgm:t>
    </dgm:pt>
    <dgm:pt modelId="{04FF68DF-CF36-4D12-9ECE-A3519B0AC88A}" type="sibTrans" cxnId="{A316347C-9D1A-43C6-BE2B-DC184440E1C9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no_of_adults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9D8DAFB6-C744-4BD6-B757-393BF647EBB6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adults in the reservation.</a:t>
          </a:r>
        </a:p>
      </dgm:t>
    </dgm:pt>
    <dgm:pt modelId="{17C1C47E-8D1A-404A-B227-B017391CB5F6}" type="parTrans" cxnId="{56052809-46E4-4445-B520-94004C28BB9D}">
      <dgm:prSet/>
      <dgm:spPr/>
      <dgm:t>
        <a:bodyPr/>
        <a:lstStyle/>
        <a:p>
          <a:endParaRPr lang="en-US"/>
        </a:p>
      </dgm:t>
    </dgm:pt>
    <dgm:pt modelId="{C9B44773-68B1-427B-B9CA-0AEA186B621E}" type="sibTrans" cxnId="{56052809-46E4-4445-B520-94004C28BB9D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no_of_children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2A9B6C90-9B70-4ED8-9084-8651413BB905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children in the reservation.</a:t>
          </a:r>
        </a:p>
      </dgm:t>
    </dgm:pt>
    <dgm:pt modelId="{47C005B7-F5AA-4111-A87D-782B117A0259}" type="parTrans" cxnId="{1D59D94A-4BF7-417E-B49B-225C005839A9}">
      <dgm:prSet/>
      <dgm:spPr/>
      <dgm:t>
        <a:bodyPr/>
        <a:lstStyle/>
        <a:p>
          <a:endParaRPr lang="en-US"/>
        </a:p>
      </dgm:t>
    </dgm:pt>
    <dgm:pt modelId="{54109FB3-0563-4B2C-BFF0-181E047427F8}" type="sibTrans" cxnId="{1D59D94A-4BF7-417E-B49B-225C005839A9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no_of_weekend_nights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95A524E6-8A71-49A1-AF74-29696A02028A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reservation nights on weekend.</a:t>
          </a:r>
        </a:p>
      </dgm:t>
    </dgm:pt>
    <dgm:pt modelId="{52C86CAF-440B-4BB7-BD46-805908EC2D17}" type="parTrans" cxnId="{764A7F40-FC93-4B5E-82E4-B29F920B2D30}">
      <dgm:prSet/>
      <dgm:spPr/>
      <dgm:t>
        <a:bodyPr/>
        <a:lstStyle/>
        <a:p>
          <a:endParaRPr lang="en-US"/>
        </a:p>
      </dgm:t>
    </dgm:pt>
    <dgm:pt modelId="{EE0C23C2-8A0C-497A-A914-ED60FDCA930F}" type="sibTrans" cxnId="{764A7F40-FC93-4B5E-82E4-B29F920B2D30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95E0557D-F0A1-4F38-8083-55DE7503164F}" type="pres">
      <dgm:prSet presAssocID="{928B5CB8-3545-4EE5-8BED-981D3C6157A5}" presName="descendantText" presStyleLbl="alignAccFollowNode1" presStyleIdx="3" presStyleCnt="4" custLinFactNeighborX="1574" custLinFactNeighborY="7056">
        <dgm:presLayoutVars>
          <dgm:bulletEnabled val="1"/>
        </dgm:presLayoutVars>
      </dgm:prSet>
      <dgm:spPr/>
    </dgm:pt>
  </dgm:ptLst>
  <dgm:cxnLst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no_of_week_nights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E40970FA-9468-4353-8343-FE5E2BEBB8B0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reservation nights on weekdays.</a:t>
          </a:r>
        </a:p>
      </dgm:t>
    </dgm:pt>
    <dgm:pt modelId="{85FA6A33-9FA9-4134-A6A3-A5D4748A1779}" type="parTrans" cxnId="{A316347C-9D1A-43C6-BE2B-DC184440E1C9}">
      <dgm:prSet/>
      <dgm:spPr/>
      <dgm:t>
        <a:bodyPr/>
        <a:lstStyle/>
        <a:p>
          <a:endParaRPr lang="en-US"/>
        </a:p>
      </dgm:t>
    </dgm:pt>
    <dgm:pt modelId="{04FF68DF-CF36-4D12-9ECE-A3519B0AC88A}" type="sibTrans" cxnId="{A316347C-9D1A-43C6-BE2B-DC184440E1C9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type_of_meal_plan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9D8DAFB6-C744-4BD6-B757-393BF647EBB6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meal plan chosen by the guests.</a:t>
          </a:r>
        </a:p>
      </dgm:t>
    </dgm:pt>
    <dgm:pt modelId="{17C1C47E-8D1A-404A-B227-B017391CB5F6}" type="parTrans" cxnId="{56052809-46E4-4445-B520-94004C28BB9D}">
      <dgm:prSet/>
      <dgm:spPr/>
      <dgm:t>
        <a:bodyPr/>
        <a:lstStyle/>
        <a:p>
          <a:endParaRPr lang="en-US"/>
        </a:p>
      </dgm:t>
    </dgm:pt>
    <dgm:pt modelId="{C9B44773-68B1-427B-B9CA-0AEA186B621E}" type="sibTrans" cxnId="{56052809-46E4-4445-B520-94004C28BB9D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room_type_reserved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2A9B6C90-9B70-4ED8-9084-8651413BB905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type of room reserved by the guests.</a:t>
          </a:r>
        </a:p>
      </dgm:t>
    </dgm:pt>
    <dgm:pt modelId="{47C005B7-F5AA-4111-A87D-782B117A0259}" type="parTrans" cxnId="{1D59D94A-4BF7-417E-B49B-225C005839A9}">
      <dgm:prSet/>
      <dgm:spPr/>
      <dgm:t>
        <a:bodyPr/>
        <a:lstStyle/>
        <a:p>
          <a:endParaRPr lang="en-US"/>
        </a:p>
      </dgm:t>
    </dgm:pt>
    <dgm:pt modelId="{54109FB3-0563-4B2C-BFF0-181E047427F8}" type="sibTrans" cxnId="{1D59D94A-4BF7-417E-B49B-225C005839A9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lead_time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95A524E6-8A71-49A1-AF74-29696A02028A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days between booking and arrival.</a:t>
          </a:r>
        </a:p>
      </dgm:t>
    </dgm:pt>
    <dgm:pt modelId="{52C86CAF-440B-4BB7-BD46-805908EC2D17}" type="parTrans" cxnId="{764A7F40-FC93-4B5E-82E4-B29F920B2D30}">
      <dgm:prSet/>
      <dgm:spPr/>
      <dgm:t>
        <a:bodyPr/>
        <a:lstStyle/>
        <a:p>
          <a:endParaRPr lang="en-US"/>
        </a:p>
      </dgm:t>
    </dgm:pt>
    <dgm:pt modelId="{EE0C23C2-8A0C-497A-A914-ED60FDCA930F}" type="sibTrans" cxnId="{764A7F40-FC93-4B5E-82E4-B29F920B2D30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 custLinFactNeighborY="-941">
        <dgm:presLayoutVars>
          <dgm:chMax val="1"/>
          <dgm:bulletEnabled val="1"/>
        </dgm:presLayoutVars>
      </dgm:prSet>
      <dgm:spPr/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95E0557D-F0A1-4F38-8083-55DE7503164F}" type="pres">
      <dgm:prSet presAssocID="{928B5CB8-3545-4EE5-8BED-981D3C6157A5}" presName="descendantText" presStyleLbl="alignAccFollowNode1" presStyleIdx="3" presStyleCnt="4" custLinFactNeighborX="1574" custLinFactNeighborY="7056">
        <dgm:presLayoutVars>
          <dgm:bulletEnabled val="1"/>
        </dgm:presLayoutVars>
      </dgm:prSet>
      <dgm:spPr/>
    </dgm:pt>
  </dgm:ptLst>
  <dgm:cxnLst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arrival_date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E40970FA-9468-4353-8343-FE5E2BEBB8B0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date of arrival.</a:t>
          </a:r>
        </a:p>
      </dgm:t>
    </dgm:pt>
    <dgm:pt modelId="{85FA6A33-9FA9-4134-A6A3-A5D4748A1779}" type="parTrans" cxnId="{A316347C-9D1A-43C6-BE2B-DC184440E1C9}">
      <dgm:prSet/>
      <dgm:spPr/>
      <dgm:t>
        <a:bodyPr/>
        <a:lstStyle/>
        <a:p>
          <a:endParaRPr lang="en-US"/>
        </a:p>
      </dgm:t>
    </dgm:pt>
    <dgm:pt modelId="{04FF68DF-CF36-4D12-9ECE-A3519B0AC88A}" type="sibTrans" cxnId="{A316347C-9D1A-43C6-BE2B-DC184440E1C9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market_segment_type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9D8DAFB6-C744-4BD6-B757-393BF647EBB6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market segment of reservation.</a:t>
          </a:r>
        </a:p>
      </dgm:t>
    </dgm:pt>
    <dgm:pt modelId="{17C1C47E-8D1A-404A-B227-B017391CB5F6}" type="parTrans" cxnId="{56052809-46E4-4445-B520-94004C28BB9D}">
      <dgm:prSet/>
      <dgm:spPr/>
      <dgm:t>
        <a:bodyPr/>
        <a:lstStyle/>
        <a:p>
          <a:endParaRPr lang="en-US"/>
        </a:p>
      </dgm:t>
    </dgm:pt>
    <dgm:pt modelId="{C9B44773-68B1-427B-B9CA-0AEA186B621E}" type="sibTrans" cxnId="{56052809-46E4-4445-B520-94004C28BB9D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avg_price_per_room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2A9B6C90-9B70-4ED8-9084-8651413BB905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average price per room in the reservation.</a:t>
          </a:r>
        </a:p>
      </dgm:t>
    </dgm:pt>
    <dgm:pt modelId="{47C005B7-F5AA-4111-A87D-782B117A0259}" type="parTrans" cxnId="{1D59D94A-4BF7-417E-B49B-225C005839A9}">
      <dgm:prSet/>
      <dgm:spPr/>
      <dgm:t>
        <a:bodyPr/>
        <a:lstStyle/>
        <a:p>
          <a:endParaRPr lang="en-US"/>
        </a:p>
      </dgm:t>
    </dgm:pt>
    <dgm:pt modelId="{54109FB3-0563-4B2C-BFF0-181E047427F8}" type="sibTrans" cxnId="{1D59D94A-4BF7-417E-B49B-225C005839A9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booking_status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95A524E6-8A71-49A1-AF74-29696A02028A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status of the booking.</a:t>
          </a:r>
        </a:p>
      </dgm:t>
    </dgm:pt>
    <dgm:pt modelId="{52C86CAF-440B-4BB7-BD46-805908EC2D17}" type="parTrans" cxnId="{764A7F40-FC93-4B5E-82E4-B29F920B2D30}">
      <dgm:prSet/>
      <dgm:spPr/>
      <dgm:t>
        <a:bodyPr/>
        <a:lstStyle/>
        <a:p>
          <a:endParaRPr lang="en-US"/>
        </a:p>
      </dgm:t>
    </dgm:pt>
    <dgm:pt modelId="{EE0C23C2-8A0C-497A-A914-ED60FDCA930F}" type="sibTrans" cxnId="{764A7F40-FC93-4B5E-82E4-B29F920B2D30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95E0557D-F0A1-4F38-8083-55DE7503164F}" type="pres">
      <dgm:prSet presAssocID="{928B5CB8-3545-4EE5-8BED-981D3C6157A5}" presName="descendantText" presStyleLbl="alignAccFollowNode1" presStyleIdx="3" presStyleCnt="4" custLinFactNeighborX="1574" custLinFactNeighborY="7056">
        <dgm:presLayoutVars>
          <dgm:bulletEnabled val="1"/>
        </dgm:presLayoutVars>
      </dgm:prSet>
      <dgm:spPr/>
    </dgm:pt>
  </dgm:ptLst>
  <dgm:cxnLst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 unique identifier for each hotel reservation.</a:t>
          </a: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Booking_ID:</a:t>
          </a: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adults in the reservation.</a:t>
          </a: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89697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no_of_adults</a:t>
          </a:r>
          <a:r>
            <a:rPr lang="en-US" sz="22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93859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children in the reservation.</a:t>
          </a: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92170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no_of_children</a:t>
          </a:r>
          <a:r>
            <a:rPr lang="en-US" sz="22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1833789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8139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reservation nights on weekend.</a:t>
          </a:r>
        </a:p>
      </dsp:txBody>
      <dsp:txXfrm rot="-5400000">
        <a:off x="3566160" y="2854048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no_of_weekend_nights</a:t>
          </a:r>
          <a:r>
            <a:rPr lang="en-US" sz="22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2728988"/>
        <a:ext cx="3482922" cy="7693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reservation nights on weekdays.</a:t>
          </a: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no_of_week_nights</a:t>
          </a:r>
          <a:r>
            <a:rPr lang="en-US" sz="25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meal plan chosen by the guests.</a:t>
          </a: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89697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type_of_meal_plan</a:t>
          </a:r>
          <a:r>
            <a:rPr lang="en-US" sz="25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93859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type of room reserved by the guests.</a:t>
          </a: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84147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room_type_reserved</a:t>
          </a:r>
          <a:r>
            <a:rPr lang="en-US" sz="25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1825766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8139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number of days between booking and arrival.</a:t>
          </a:r>
        </a:p>
      </dsp:txBody>
      <dsp:txXfrm rot="-5400000">
        <a:off x="3566160" y="2854048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lead_time</a:t>
          </a:r>
          <a:r>
            <a:rPr lang="en-US" sz="25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2728988"/>
        <a:ext cx="3482922" cy="7693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date of arrival.</a:t>
          </a: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arrival_date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market segment of reservation.</a:t>
          </a: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89697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market_segment_type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93859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average price per room in the reservation.</a:t>
          </a: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92170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avg_price_per_room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1833789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8139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status of the booking.</a:t>
          </a:r>
        </a:p>
      </dsp:txBody>
      <dsp:txXfrm rot="-5400000">
        <a:off x="3566160" y="2854048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booking_status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:</a:t>
          </a:r>
        </a:p>
      </dsp:txBody>
      <dsp:txXfrm>
        <a:off x="41619" y="2728988"/>
        <a:ext cx="3482922" cy="7693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Rockwell" panose="02060603020205020403" pitchFamily="18" charset="0"/>
              </a:rPr>
              <a:t>&lt;project overview&gt;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hotel industry relies on data to make informed decisions and provide a better guest experience. In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project, I will work with a hotel reservation dataset to gain insights into guest preferences,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booking trends, and other key factors that impact the hotel's operations.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use SQL to query and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analyze the data, as well as answer specific questions about the dataset.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What is the most commonly booked room type?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14138" y="2097088"/>
            <a:ext cx="3541294" cy="4760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DISTINCT    </a:t>
            </a:r>
            <a:r>
              <a:rPr lang="en-US" dirty="0" err="1"/>
              <a:t>room_type_reservedFROM</a:t>
            </a:r>
            <a:r>
              <a:rPr lang="en-US" dirty="0"/>
              <a:t>    </a:t>
            </a:r>
            <a:r>
              <a:rPr lang="en-US" dirty="0" err="1"/>
              <a:t>hotelreservation</a:t>
            </a:r>
            <a:r>
              <a:rPr lang="en-US" dirty="0"/>
              <a:t>;-- There are three types of rooms </a:t>
            </a:r>
            <a:r>
              <a:rPr lang="en-US" dirty="0" err="1"/>
              <a:t>Room_Type</a:t>
            </a:r>
            <a:r>
              <a:rPr lang="en-US" dirty="0"/>
              <a:t> 1,4,2,6,5,7 SELECT    </a:t>
            </a:r>
            <a:r>
              <a:rPr lang="en-US" dirty="0" err="1"/>
              <a:t>room_type_reserved</a:t>
            </a:r>
            <a:r>
              <a:rPr lang="en-US" dirty="0"/>
              <a:t>, COUNT(</a:t>
            </a:r>
            <a:r>
              <a:rPr lang="en-US" dirty="0" err="1"/>
              <a:t>room_type_reserved</a:t>
            </a:r>
            <a:r>
              <a:rPr lang="en-US" dirty="0"/>
              <a:t>)FROM    </a:t>
            </a:r>
            <a:r>
              <a:rPr lang="en-US" dirty="0" err="1"/>
              <a:t>hotelreservationWHERE</a:t>
            </a:r>
            <a:r>
              <a:rPr lang="en-US" dirty="0"/>
              <a:t>   </a:t>
            </a:r>
            <a:r>
              <a:rPr lang="en-US" dirty="0" err="1"/>
              <a:t>room_type_reserved</a:t>
            </a:r>
            <a:r>
              <a:rPr lang="en-US" dirty="0"/>
              <a:t> IN (SELECT '</a:t>
            </a:r>
            <a:r>
              <a:rPr lang="en-US" dirty="0" err="1"/>
              <a:t>Room_Type</a:t>
            </a:r>
            <a:r>
              <a:rPr lang="en-US" dirty="0"/>
              <a:t> 1' AS  </a:t>
            </a:r>
            <a:r>
              <a:rPr lang="en-US" dirty="0" err="1"/>
              <a:t>room_type_reserved</a:t>
            </a:r>
            <a:r>
              <a:rPr lang="en-US" dirty="0"/>
              <a:t> UNION ALL SELECT '</a:t>
            </a:r>
            <a:r>
              <a:rPr lang="en-US" dirty="0" err="1"/>
              <a:t>Room_Type</a:t>
            </a:r>
            <a:r>
              <a:rPr lang="en-US" dirty="0"/>
              <a:t> 4' UNION ALL SELECT '</a:t>
            </a:r>
            <a:r>
              <a:rPr lang="en-US" dirty="0" err="1"/>
              <a:t>Room_Type</a:t>
            </a:r>
            <a:r>
              <a:rPr lang="en-US" dirty="0"/>
              <a:t> 2'UNION ALL SELECT '</a:t>
            </a:r>
            <a:r>
              <a:rPr lang="en-US" dirty="0" err="1"/>
              <a:t>Room_Type</a:t>
            </a:r>
            <a:r>
              <a:rPr lang="en-US" dirty="0"/>
              <a:t> 6' UNION ALL SELECT '</a:t>
            </a:r>
            <a:r>
              <a:rPr lang="en-US" dirty="0" err="1"/>
              <a:t>Room_Type</a:t>
            </a:r>
            <a:r>
              <a:rPr lang="en-US" dirty="0"/>
              <a:t> 5' UNION ALL SELECT '</a:t>
            </a:r>
            <a:r>
              <a:rPr lang="en-US" dirty="0" err="1"/>
              <a:t>Room_Type</a:t>
            </a:r>
            <a:r>
              <a:rPr lang="en-US" dirty="0"/>
              <a:t> 7')GROUP BY  </a:t>
            </a:r>
            <a:r>
              <a:rPr lang="en-US" dirty="0" err="1"/>
              <a:t>room_type_reserved</a:t>
            </a:r>
            <a:r>
              <a:rPr lang="en-US" dirty="0"/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most commonly booked room type is </a:t>
            </a:r>
            <a:r>
              <a:rPr lang="en-US" dirty="0" err="1"/>
              <a:t>Room_Type</a:t>
            </a:r>
            <a:r>
              <a:rPr lang="en-US" dirty="0"/>
              <a:t> 1 </a:t>
            </a:r>
          </a:p>
        </p:txBody>
      </p:sp>
    </p:spTree>
    <p:extLst>
      <p:ext uri="{BB962C8B-B14F-4D97-AF65-F5344CB8AC3E}">
        <p14:creationId xmlns:p14="http://schemas.microsoft.com/office/powerpoint/2010/main" val="859428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How many reservations fall on a weekend (</a:t>
            </a:r>
            <a:r>
              <a:rPr lang="en-US" dirty="0" err="1"/>
              <a:t>no_of_weekend_nights</a:t>
            </a:r>
            <a:r>
              <a:rPr lang="en-US" dirty="0"/>
              <a:t> &gt; 0)?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count(</a:t>
            </a:r>
            <a:r>
              <a:rPr lang="en-US" dirty="0" err="1"/>
              <a:t>Booking_ID</a:t>
            </a:r>
            <a:r>
              <a:rPr lang="en-US" dirty="0"/>
              <a:t>) as </a:t>
            </a:r>
            <a:r>
              <a:rPr lang="en-US" dirty="0" err="1"/>
              <a:t>no_of_weekend_reservations</a:t>
            </a:r>
            <a:r>
              <a:rPr lang="en-US" dirty="0"/>
              <a:t> </a:t>
            </a:r>
          </a:p>
          <a:p>
            <a:r>
              <a:rPr lang="en-US" dirty="0"/>
              <a:t>from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where </a:t>
            </a:r>
            <a:r>
              <a:rPr lang="en-US" dirty="0" err="1"/>
              <a:t>no_of_week_nights</a:t>
            </a:r>
            <a:r>
              <a:rPr lang="en-US" dirty="0"/>
              <a:t>&gt;0;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reservations fall on a weekend =656 </a:t>
            </a:r>
          </a:p>
        </p:txBody>
      </p:sp>
    </p:spTree>
    <p:extLst>
      <p:ext uri="{BB962C8B-B14F-4D97-AF65-F5344CB8AC3E}">
        <p14:creationId xmlns:p14="http://schemas.microsoft.com/office/powerpoint/2010/main" val="3361713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What is the highest and lowest lead time for reservations?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MAX(</a:t>
            </a:r>
            <a:r>
              <a:rPr lang="en-US" dirty="0" err="1"/>
              <a:t>lead_time</a:t>
            </a:r>
            <a:r>
              <a:rPr lang="en-US" dirty="0"/>
              <a:t>) AS </a:t>
            </a:r>
            <a:r>
              <a:rPr lang="en-US" dirty="0" err="1"/>
              <a:t>highest_lead_time</a:t>
            </a:r>
            <a:r>
              <a:rPr lang="en-US" dirty="0"/>
              <a:t>,    MIN(</a:t>
            </a:r>
            <a:r>
              <a:rPr lang="en-US" dirty="0" err="1"/>
              <a:t>lead_time</a:t>
            </a:r>
            <a:r>
              <a:rPr lang="en-US" dirty="0"/>
              <a:t>) AS </a:t>
            </a:r>
            <a:r>
              <a:rPr lang="en-US" dirty="0" err="1"/>
              <a:t>lowest_lead_time</a:t>
            </a:r>
            <a:endParaRPr lang="en-US" dirty="0"/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r>
              <a:rPr lang="en-US" dirty="0"/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highest lead time for reservation is 443 days and the lowest is 0 days </a:t>
            </a:r>
          </a:p>
        </p:txBody>
      </p:sp>
    </p:spTree>
    <p:extLst>
      <p:ext uri="{BB962C8B-B14F-4D97-AF65-F5344CB8AC3E}">
        <p14:creationId xmlns:p14="http://schemas.microsoft.com/office/powerpoint/2010/main" val="436096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What is the most common market segment type for reservations?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  <a:r>
              <a:rPr lang="en-US" dirty="0" err="1"/>
              <a:t>market_segment_type</a:t>
            </a:r>
            <a:r>
              <a:rPr lang="en-US" dirty="0"/>
              <a:t>, COUNT(</a:t>
            </a:r>
            <a:r>
              <a:rPr lang="en-US" dirty="0" err="1"/>
              <a:t>market_segment_type</a:t>
            </a:r>
            <a:r>
              <a:rPr lang="en-US" dirty="0"/>
              <a:t>) AS count</a:t>
            </a:r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GROUP by </a:t>
            </a:r>
            <a:r>
              <a:rPr lang="en-US" dirty="0" err="1"/>
              <a:t>market_segment_type</a:t>
            </a:r>
            <a:endParaRPr lang="en-US" dirty="0"/>
          </a:p>
          <a:p>
            <a:r>
              <a:rPr lang="en-US" dirty="0"/>
              <a:t>ORDER BY count DESCLIMIT 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most common market segment type for reservations is Online </a:t>
            </a:r>
          </a:p>
        </p:txBody>
      </p:sp>
    </p:spTree>
    <p:extLst>
      <p:ext uri="{BB962C8B-B14F-4D97-AF65-F5344CB8AC3E}">
        <p14:creationId xmlns:p14="http://schemas.microsoft.com/office/powerpoint/2010/main" val="1365580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How many reservations have a booking status of "Confirmed"?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booking_status,count</a:t>
            </a:r>
            <a:r>
              <a:rPr lang="en-US" dirty="0"/>
              <a:t>(</a:t>
            </a:r>
            <a:r>
              <a:rPr lang="en-US" dirty="0" err="1"/>
              <a:t>booking_status</a:t>
            </a:r>
            <a:r>
              <a:rPr lang="en-US" dirty="0"/>
              <a:t>)from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group by </a:t>
            </a:r>
            <a:r>
              <a:rPr lang="en-US" dirty="0" err="1"/>
              <a:t>booking_status</a:t>
            </a:r>
            <a:r>
              <a:rPr lang="en-US" dirty="0"/>
              <a:t>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Reservations that have booking status </a:t>
            </a:r>
            <a:r>
              <a:rPr lang="en-US" dirty="0" err="1"/>
              <a:t>ofconfirmed</a:t>
            </a:r>
            <a:r>
              <a:rPr lang="en-US" dirty="0"/>
              <a:t> =493,but reservations that were canceled=207 </a:t>
            </a:r>
          </a:p>
        </p:txBody>
      </p:sp>
    </p:spTree>
    <p:extLst>
      <p:ext uri="{BB962C8B-B14F-4D97-AF65-F5344CB8AC3E}">
        <p14:creationId xmlns:p14="http://schemas.microsoft.com/office/powerpoint/2010/main" val="2574942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What is the total number of adults and children across all reservations?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(a + c) AS </a:t>
            </a:r>
            <a:r>
              <a:rPr lang="en-US" dirty="0" err="1"/>
              <a:t>total_no_of_adults_children</a:t>
            </a:r>
            <a:endParaRPr lang="en-US" dirty="0"/>
          </a:p>
          <a:p>
            <a:r>
              <a:rPr lang="en-US" dirty="0"/>
              <a:t>FROM    (SELECT         SUM(</a:t>
            </a:r>
            <a:r>
              <a:rPr lang="en-US" dirty="0" err="1"/>
              <a:t>no_of_adults</a:t>
            </a:r>
            <a:r>
              <a:rPr lang="en-US" dirty="0"/>
              <a:t>) AS a, SUM(</a:t>
            </a:r>
            <a:r>
              <a:rPr lang="en-US" dirty="0" err="1"/>
              <a:t>no_of_childern</a:t>
            </a:r>
            <a:r>
              <a:rPr lang="en-US" dirty="0"/>
              <a:t>) AS c    FROM        </a:t>
            </a:r>
            <a:r>
              <a:rPr lang="en-US" dirty="0" err="1"/>
              <a:t>hotelreservation</a:t>
            </a:r>
            <a:r>
              <a:rPr lang="en-US" dirty="0"/>
              <a:t>) AS x;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total number of adults and children across all reservations =1385 </a:t>
            </a:r>
          </a:p>
        </p:txBody>
      </p:sp>
    </p:spTree>
    <p:extLst>
      <p:ext uri="{BB962C8B-B14F-4D97-AF65-F5344CB8AC3E}">
        <p14:creationId xmlns:p14="http://schemas.microsoft.com/office/powerpoint/2010/main" val="4770059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11. What is the average number of weekend nights for reservations involving children?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AVG(</a:t>
            </a:r>
            <a:r>
              <a:rPr lang="en-US" dirty="0" err="1"/>
              <a:t>no_of_weekend_nights</a:t>
            </a:r>
            <a:r>
              <a:rPr lang="en-US" dirty="0"/>
              <a:t>) AS </a:t>
            </a:r>
            <a:r>
              <a:rPr lang="en-US" dirty="0" err="1"/>
              <a:t>avg_no_of_weekend_nights</a:t>
            </a:r>
            <a:endParaRPr lang="en-US" dirty="0"/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WHERE    </a:t>
            </a:r>
            <a:r>
              <a:rPr lang="en-US" dirty="0" err="1"/>
              <a:t>no_of_childern</a:t>
            </a:r>
            <a:r>
              <a:rPr lang="en-US" dirty="0"/>
              <a:t> &gt; 0;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average number of weekend nights for reservations involving children =1</a:t>
            </a:r>
          </a:p>
        </p:txBody>
      </p:sp>
    </p:spTree>
    <p:extLst>
      <p:ext uri="{BB962C8B-B14F-4D97-AF65-F5344CB8AC3E}">
        <p14:creationId xmlns:p14="http://schemas.microsoft.com/office/powerpoint/2010/main" val="2785882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12. How many reservations were made in each month of the year?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EXTRACT(MONTH FROM arrival_date) AS month, COUNT(*) as </a:t>
            </a:r>
            <a:r>
              <a:rPr lang="en-US" dirty="0" err="1"/>
              <a:t>no_reservations</a:t>
            </a:r>
            <a:endParaRPr lang="en-US" dirty="0"/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GROUP BY month </a:t>
            </a:r>
          </a:p>
          <a:p>
            <a:r>
              <a:rPr lang="en-US" dirty="0"/>
              <a:t>order by </a:t>
            </a:r>
            <a:r>
              <a:rPr lang="en-US" dirty="0" err="1"/>
              <a:t>no_reservations</a:t>
            </a:r>
            <a:r>
              <a:rPr lang="en-US" dirty="0"/>
              <a:t> desc;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772218-8492-B8FD-E167-874B31FC27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3792907"/>
              </p:ext>
            </p:extLst>
          </p:nvPr>
        </p:nvGraphicFramePr>
        <p:xfrm>
          <a:off x="9526000" y="2658561"/>
          <a:ext cx="1928063" cy="238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539169" imgH="2384878" progId="Excel.Sheet.12">
                  <p:embed/>
                </p:oleObj>
              </mc:Choice>
              <mc:Fallback>
                <p:oleObj name="Worksheet" r:id="rId2" imgW="1539169" imgH="238487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526000" y="2658561"/>
                        <a:ext cx="1928063" cy="2384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5187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13. What is the average number of nights (both weekend and weekday) spent by guests for each room type?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  <a:r>
              <a:rPr lang="en-US" dirty="0" err="1"/>
              <a:t>room_type_reserved</a:t>
            </a:r>
            <a:r>
              <a:rPr lang="en-US" dirty="0"/>
              <a:t>,    (AVG(</a:t>
            </a:r>
            <a:r>
              <a:rPr lang="en-US" dirty="0" err="1"/>
              <a:t>no_of_weekend_nights</a:t>
            </a:r>
            <a:r>
              <a:rPr lang="en-US" dirty="0"/>
              <a:t> + </a:t>
            </a:r>
            <a:r>
              <a:rPr lang="en-US" dirty="0" err="1"/>
              <a:t>no_of_week_nights</a:t>
            </a:r>
            <a:r>
              <a:rPr lang="en-US" dirty="0"/>
              <a:t>)) AS </a:t>
            </a:r>
            <a:r>
              <a:rPr lang="en-US" dirty="0" err="1"/>
              <a:t>avg_no_of_nights</a:t>
            </a:r>
            <a:endParaRPr lang="en-US" dirty="0"/>
          </a:p>
          <a:p>
            <a:r>
              <a:rPr lang="en-US" dirty="0"/>
              <a:t>FROM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GROUP BY </a:t>
            </a:r>
            <a:r>
              <a:rPr lang="en-US" dirty="0" err="1"/>
              <a:t>room_type_reserved</a:t>
            </a:r>
            <a:endParaRPr lang="en-US" dirty="0"/>
          </a:p>
          <a:p>
            <a:r>
              <a:rPr lang="en-US" dirty="0"/>
              <a:t>ORDER BY </a:t>
            </a:r>
            <a:r>
              <a:rPr lang="en-US" dirty="0" err="1"/>
              <a:t>avg_no_of_nights</a:t>
            </a:r>
            <a:r>
              <a:rPr lang="en-US" dirty="0"/>
              <a:t> DESC;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AF93F9-E3DA-12FB-B781-AA2B304F05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524446"/>
              </p:ext>
            </p:extLst>
          </p:nvPr>
        </p:nvGraphicFramePr>
        <p:xfrm>
          <a:off x="9013657" y="2658561"/>
          <a:ext cx="2849480" cy="1969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324277" imgH="1287741" progId="Excel.Sheet.12">
                  <p:embed/>
                </p:oleObj>
              </mc:Choice>
              <mc:Fallback>
                <p:oleObj name="Worksheet" r:id="rId2" imgW="2324277" imgH="128774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013657" y="2658561"/>
                        <a:ext cx="2849480" cy="1969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6424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14. For reservations involving children, what is the most common room type, and what is the average price for that room type?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  <a:r>
              <a:rPr lang="en-US" dirty="0" err="1"/>
              <a:t>room_type_reserved</a:t>
            </a:r>
            <a:r>
              <a:rPr lang="en-US" dirty="0"/>
              <a:t>, AVG(</a:t>
            </a:r>
            <a:r>
              <a:rPr lang="en-US" dirty="0" err="1"/>
              <a:t>avg_price_per_room</a:t>
            </a:r>
            <a:r>
              <a:rPr lang="en-US" dirty="0"/>
              <a:t>) </a:t>
            </a:r>
            <a:r>
              <a:rPr lang="en-US" dirty="0" err="1"/>
              <a:t>avg_room_priceFROM</a:t>
            </a:r>
            <a:r>
              <a:rPr lang="en-US" dirty="0"/>
              <a:t>    </a:t>
            </a:r>
            <a:r>
              <a:rPr lang="en-US" dirty="0" err="1"/>
              <a:t>hotelreservationWHERE</a:t>
            </a:r>
            <a:r>
              <a:rPr lang="en-US" dirty="0"/>
              <a:t>    </a:t>
            </a:r>
            <a:r>
              <a:rPr lang="en-US" dirty="0" err="1"/>
              <a:t>no_of_childern</a:t>
            </a:r>
            <a:r>
              <a:rPr lang="en-US" dirty="0"/>
              <a:t> &gt; 0</a:t>
            </a:r>
          </a:p>
          <a:p>
            <a:r>
              <a:rPr lang="en-US" dirty="0"/>
              <a:t>GROUP BY </a:t>
            </a:r>
            <a:r>
              <a:rPr lang="en-US" dirty="0" err="1"/>
              <a:t>room_type_reserved</a:t>
            </a:r>
            <a:endParaRPr lang="en-US" dirty="0"/>
          </a:p>
          <a:p>
            <a:r>
              <a:rPr lang="en-US" dirty="0"/>
              <a:t>ORDER BY </a:t>
            </a:r>
            <a:r>
              <a:rPr lang="en-US" dirty="0" err="1"/>
              <a:t>avg_room_price</a:t>
            </a:r>
            <a:r>
              <a:rPr lang="en-US" dirty="0"/>
              <a:t> DESC LIMIT 1;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D465B-9D5A-6F91-1032-40CF3C79FE4D}"/>
              </a:ext>
            </a:extLst>
          </p:cNvPr>
          <p:cNvSpPr txBox="1"/>
          <p:nvPr/>
        </p:nvSpPr>
        <p:spPr>
          <a:xfrm>
            <a:off x="5562600" y="2658561"/>
            <a:ext cx="61040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most common room type for reservations involves childerns is </a:t>
            </a:r>
            <a:r>
              <a:rPr lang="en-US" dirty="0" err="1"/>
              <a:t>Room_Type</a:t>
            </a:r>
            <a:r>
              <a:rPr lang="en-US" dirty="0"/>
              <a:t> 7 and the average price for it =187.04$ </a:t>
            </a:r>
          </a:p>
        </p:txBody>
      </p:sp>
    </p:spTree>
    <p:extLst>
      <p:ext uri="{BB962C8B-B14F-4D97-AF65-F5344CB8AC3E}">
        <p14:creationId xmlns:p14="http://schemas.microsoft.com/office/powerpoint/2010/main" val="36908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latin typeface="Rockwell" panose="02060603020205020403" pitchFamily="18" charset="0"/>
              </a:rPr>
              <a:t>Dataset details</a:t>
            </a:r>
            <a:endParaRPr lang="en-US" sz="440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1639717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15. What is the market segment type that generates the highest average price per room?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54243" y="2658561"/>
            <a:ext cx="354129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  <a:r>
              <a:rPr lang="en-US" dirty="0" err="1"/>
              <a:t>market_segment_type</a:t>
            </a:r>
            <a:r>
              <a:rPr lang="en-US" dirty="0"/>
              <a:t>, AVG(</a:t>
            </a:r>
            <a:r>
              <a:rPr lang="en-US" dirty="0" err="1"/>
              <a:t>avg_price_per_room</a:t>
            </a:r>
            <a:r>
              <a:rPr lang="en-US" dirty="0"/>
              <a:t>) </a:t>
            </a:r>
            <a:r>
              <a:rPr lang="en-US" dirty="0" err="1"/>
              <a:t>avg_room_price</a:t>
            </a:r>
            <a:endParaRPr lang="en-US" dirty="0"/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GROUP BY </a:t>
            </a:r>
            <a:r>
              <a:rPr lang="en-US" dirty="0" err="1"/>
              <a:t>market_segment_type</a:t>
            </a:r>
            <a:endParaRPr lang="en-US" dirty="0"/>
          </a:p>
          <a:p>
            <a:r>
              <a:rPr lang="en-US" dirty="0"/>
              <a:t>ORDER BY </a:t>
            </a:r>
            <a:r>
              <a:rPr lang="en-US" dirty="0" err="1"/>
              <a:t>avg_room_price</a:t>
            </a:r>
            <a:r>
              <a:rPr lang="en-US" dirty="0"/>
              <a:t> DESC</a:t>
            </a:r>
          </a:p>
          <a:p>
            <a:r>
              <a:rPr lang="en-US" dirty="0"/>
              <a:t>LIMIT 1;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D465B-9D5A-6F91-1032-40CF3C79FE4D}"/>
              </a:ext>
            </a:extLst>
          </p:cNvPr>
          <p:cNvSpPr txBox="1"/>
          <p:nvPr/>
        </p:nvSpPr>
        <p:spPr>
          <a:xfrm>
            <a:off x="5562600" y="2658561"/>
            <a:ext cx="61040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market segment type that generates the highest average price per room is Online with average room price =112.46$ </a:t>
            </a:r>
          </a:p>
        </p:txBody>
      </p:sp>
    </p:spTree>
    <p:extLst>
      <p:ext uri="{BB962C8B-B14F-4D97-AF65-F5344CB8AC3E}">
        <p14:creationId xmlns:p14="http://schemas.microsoft.com/office/powerpoint/2010/main" val="2491327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Insights and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meal plan 1 is the most popular between type of meal plan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Room type 1 is the most commonly booked room type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Online is the most common market segment type and generates the highest average price per room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Reservations that have been confirmed are more than those have been canceled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of reservations occurred at October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Room type 7 is the most common room type for reservations involves childerns</a:t>
            </a: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latin typeface="Rockwell" panose="02060603020205020403" pitchFamily="18" charset="0"/>
              </a:rPr>
              <a:t>Dataset details</a:t>
            </a:r>
            <a:endParaRPr lang="en-US" sz="440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98431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193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latin typeface="Rockwell" panose="02060603020205020403" pitchFamily="18" charset="0"/>
              </a:rPr>
              <a:t>Dataset details</a:t>
            </a:r>
            <a:endParaRPr lang="en-US" sz="440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8442727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6060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What I will do in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 will use sql to analyze this hotel reservation  dataset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analysis depending on answering 15 questions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goal of answering these questions is to get insights about:</a:t>
            </a:r>
          </a:p>
          <a:p>
            <a:pPr lvl="2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Guest preferences</a:t>
            </a:r>
          </a:p>
          <a:p>
            <a:pPr lvl="2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Booking trends</a:t>
            </a:r>
          </a:p>
          <a:p>
            <a:pPr lvl="2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other key factors that impact the hotel's operations.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What is the total number of reservations in the dataset?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38201" y="2921351"/>
            <a:ext cx="35092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</a:p>
          <a:p>
            <a:r>
              <a:rPr lang="en-US" dirty="0"/>
              <a:t>COUNT(</a:t>
            </a:r>
            <a:r>
              <a:rPr lang="en-US" dirty="0" err="1"/>
              <a:t>Booking_ID</a:t>
            </a:r>
            <a:r>
              <a:rPr lang="en-US" dirty="0"/>
              <a:t>) AS </a:t>
            </a:r>
            <a:r>
              <a:rPr lang="en-US" dirty="0" err="1"/>
              <a:t>total_number_of_reservation</a:t>
            </a:r>
            <a:r>
              <a:rPr lang="en-US" dirty="0"/>
              <a:t> </a:t>
            </a:r>
          </a:p>
          <a:p>
            <a:r>
              <a:rPr lang="en-US" dirty="0"/>
              <a:t>FROM  </a:t>
            </a:r>
            <a:r>
              <a:rPr lang="en-US" dirty="0" err="1"/>
              <a:t>hotelreservation</a:t>
            </a:r>
            <a:r>
              <a:rPr lang="en-US" dirty="0"/>
              <a:t>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6104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total number of reservation =700 </a:t>
            </a:r>
          </a:p>
        </p:txBody>
      </p:sp>
    </p:spTree>
    <p:extLst>
      <p:ext uri="{BB962C8B-B14F-4D97-AF65-F5344CB8AC3E}">
        <p14:creationId xmlns:p14="http://schemas.microsoft.com/office/powerpoint/2010/main" val="4255246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Which meal plan is the most popular among guests?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38201" y="2592488"/>
            <a:ext cx="35092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</a:t>
            </a:r>
          </a:p>
          <a:p>
            <a:r>
              <a:rPr lang="en-US" dirty="0" err="1"/>
              <a:t>type_of_meal_plan</a:t>
            </a:r>
            <a:r>
              <a:rPr lang="en-US" dirty="0"/>
              <a:t>,</a:t>
            </a:r>
          </a:p>
          <a:p>
            <a:r>
              <a:rPr lang="en-US" dirty="0"/>
              <a:t>COUNT(</a:t>
            </a:r>
            <a:r>
              <a:rPr lang="en-US" dirty="0" err="1"/>
              <a:t>type_of_meal_plan</a:t>
            </a:r>
            <a:r>
              <a:rPr lang="en-US" dirty="0"/>
              <a:t>)</a:t>
            </a:r>
          </a:p>
          <a:p>
            <a:r>
              <a:rPr lang="en-US" dirty="0"/>
              <a:t>FROM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WHERE   </a:t>
            </a:r>
          </a:p>
          <a:p>
            <a:r>
              <a:rPr lang="en-US" dirty="0"/>
              <a:t> </a:t>
            </a:r>
            <a:r>
              <a:rPr lang="en-US" dirty="0" err="1"/>
              <a:t>type_of_meal_plan</a:t>
            </a:r>
            <a:r>
              <a:rPr lang="en-US" dirty="0"/>
              <a:t> IN (SELECT 'Meal Plan 1' AS </a:t>
            </a:r>
            <a:r>
              <a:rPr lang="en-US" dirty="0" err="1"/>
              <a:t>type_of_meal_plan</a:t>
            </a:r>
            <a:r>
              <a:rPr lang="en-US" dirty="0"/>
              <a:t> UNION ALL SELECT 'Meal Plan 2' UNION ALL SELECT 'Not Selected')GROUP BY </a:t>
            </a:r>
            <a:r>
              <a:rPr lang="en-US" dirty="0" err="1"/>
              <a:t>type_of_meal_plan</a:t>
            </a:r>
            <a:r>
              <a:rPr lang="en-US" dirty="0"/>
              <a:t>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It seems that Meal plan 1 is the most popular between guests </a:t>
            </a:r>
          </a:p>
        </p:txBody>
      </p:sp>
    </p:spTree>
    <p:extLst>
      <p:ext uri="{BB962C8B-B14F-4D97-AF65-F5344CB8AC3E}">
        <p14:creationId xmlns:p14="http://schemas.microsoft.com/office/powerpoint/2010/main" val="2853591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What is the average price per room for reservations involving children?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38201" y="2592488"/>
            <a:ext cx="35092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AVG(aa) AS </a:t>
            </a:r>
            <a:r>
              <a:rPr lang="en-US" dirty="0" err="1"/>
              <a:t>avg_price_per_room_with_childernsFROM</a:t>
            </a:r>
            <a:r>
              <a:rPr lang="en-US" dirty="0"/>
              <a:t> (    SELECT </a:t>
            </a:r>
            <a:r>
              <a:rPr lang="en-US" dirty="0" err="1"/>
              <a:t>avg_price_per_room</a:t>
            </a:r>
            <a:r>
              <a:rPr lang="en-US" dirty="0"/>
              <a:t> AS aa    FROM </a:t>
            </a:r>
            <a:r>
              <a:rPr lang="en-US" dirty="0" err="1"/>
              <a:t>hotelreservation</a:t>
            </a:r>
            <a:r>
              <a:rPr lang="en-US" dirty="0"/>
              <a:t>   </a:t>
            </a:r>
          </a:p>
          <a:p>
            <a:r>
              <a:rPr lang="en-US" dirty="0"/>
              <a:t> WHERE </a:t>
            </a:r>
          </a:p>
          <a:p>
            <a:r>
              <a:rPr lang="en-US" dirty="0" err="1"/>
              <a:t>no_of_childern</a:t>
            </a:r>
            <a:r>
              <a:rPr lang="en-US" dirty="0"/>
              <a:t> != 0) AS </a:t>
            </a:r>
            <a:r>
              <a:rPr lang="en-US" dirty="0" err="1"/>
              <a:t>derived_table_alias</a:t>
            </a:r>
            <a:r>
              <a:rPr lang="en-US" dirty="0"/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The average price per room for reservations involving children =144.57$ </a:t>
            </a:r>
          </a:p>
        </p:txBody>
      </p:sp>
    </p:spTree>
    <p:extLst>
      <p:ext uri="{BB962C8B-B14F-4D97-AF65-F5344CB8AC3E}">
        <p14:creationId xmlns:p14="http://schemas.microsoft.com/office/powerpoint/2010/main" val="3627227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234D-3696-53D5-6C8A-5064B79D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How many reservations were made for the year 2018?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63078-FBE4-43C8-40D7-198058BCE388}"/>
              </a:ext>
            </a:extLst>
          </p:cNvPr>
          <p:cNvSpPr txBox="1"/>
          <p:nvPr/>
        </p:nvSpPr>
        <p:spPr>
          <a:xfrm>
            <a:off x="838201" y="2592488"/>
            <a:ext cx="35092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    COUNT(</a:t>
            </a:r>
            <a:r>
              <a:rPr lang="en-US" dirty="0" err="1"/>
              <a:t>Booking_ID</a:t>
            </a:r>
            <a:r>
              <a:rPr lang="en-US" dirty="0"/>
              <a:t>) AS num_of_2018_reservations</a:t>
            </a:r>
          </a:p>
          <a:p>
            <a:r>
              <a:rPr lang="en-US" dirty="0"/>
              <a:t>FROM    </a:t>
            </a:r>
            <a:r>
              <a:rPr lang="en-US" dirty="0" err="1"/>
              <a:t>hotelreservation</a:t>
            </a:r>
            <a:endParaRPr lang="en-US" dirty="0"/>
          </a:p>
          <a:p>
            <a:r>
              <a:rPr lang="en-US" dirty="0"/>
              <a:t>WHERE   </a:t>
            </a:r>
          </a:p>
          <a:p>
            <a:r>
              <a:rPr lang="en-US" dirty="0"/>
              <a:t> arrival_date BETWEEN '2018-01-01' AND '2018-12-31';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CEC0B-006B-2425-2BD0-B0100390A86F}"/>
              </a:ext>
            </a:extLst>
          </p:cNvPr>
          <p:cNvSpPr txBox="1"/>
          <p:nvPr/>
        </p:nvSpPr>
        <p:spPr>
          <a:xfrm>
            <a:off x="7198895" y="3152183"/>
            <a:ext cx="466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 Number of reservations were made for the year 2018 =577 </a:t>
            </a:r>
          </a:p>
        </p:txBody>
      </p:sp>
    </p:spTree>
    <p:extLst>
      <p:ext uri="{BB962C8B-B14F-4D97-AF65-F5344CB8AC3E}">
        <p14:creationId xmlns:p14="http://schemas.microsoft.com/office/powerpoint/2010/main" val="21306282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176</TotalTime>
  <Words>1400</Words>
  <Application>Microsoft Office PowerPoint</Application>
  <PresentationFormat>Widescreen</PresentationFormat>
  <Paragraphs>123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Rockwell</vt:lpstr>
      <vt:lpstr>Tahoma</vt:lpstr>
      <vt:lpstr>Tw Cen MT</vt:lpstr>
      <vt:lpstr>Circuit</vt:lpstr>
      <vt:lpstr>Worksheet</vt:lpstr>
      <vt:lpstr>&lt;project overview&gt;</vt:lpstr>
      <vt:lpstr>Dataset details</vt:lpstr>
      <vt:lpstr>Dataset details</vt:lpstr>
      <vt:lpstr>Dataset details</vt:lpstr>
      <vt:lpstr>What I will do in this project</vt:lpstr>
      <vt:lpstr>1. What is the total number of reservations in the dataset?</vt:lpstr>
      <vt:lpstr>2. Which meal plan is the most popular among guests?</vt:lpstr>
      <vt:lpstr>3. What is the average price per room for reservations involving children?</vt:lpstr>
      <vt:lpstr>4. How many reservations were made for the year 2018? </vt:lpstr>
      <vt:lpstr>5. What is the most commonly booked room type? </vt:lpstr>
      <vt:lpstr>6. How many reservations fall on a weekend (no_of_weekend_nights &gt; 0)?</vt:lpstr>
      <vt:lpstr>7. What is the highest and lowest lead time for reservations? </vt:lpstr>
      <vt:lpstr>8. What is the most common market segment type for reservations?</vt:lpstr>
      <vt:lpstr>9. How many reservations have a booking status of "Confirmed"?</vt:lpstr>
      <vt:lpstr>10. What is the total number of adults and children across all reservations? </vt:lpstr>
      <vt:lpstr>11. What is the average number of weekend nights for reservations involving children?</vt:lpstr>
      <vt:lpstr>12. How many reservations were made in each month of the year? </vt:lpstr>
      <vt:lpstr>13. What is the average number of nights (both weekend and weekday) spent by guests for each room type?</vt:lpstr>
      <vt:lpstr>14. For reservations involving children, what is the most common room type, and what is the average price for that room type?</vt:lpstr>
      <vt:lpstr>15. What is the market segment type that generates the highest average price per room?</vt:lpstr>
      <vt:lpstr>Insights and trends</vt:lpstr>
    </vt:vector>
  </TitlesOfParts>
  <Company>SACC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salwa hassen</dc:creator>
  <cp:lastModifiedBy>salwa hassen</cp:lastModifiedBy>
  <cp:revision>5</cp:revision>
  <dcterms:created xsi:type="dcterms:W3CDTF">2024-06-20T17:59:10Z</dcterms:created>
  <dcterms:modified xsi:type="dcterms:W3CDTF">2024-06-21T20:27:13Z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